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41"/>
  </p:notesMasterIdLst>
  <p:handoutMasterIdLst>
    <p:handoutMasterId r:id="rId42"/>
  </p:handoutMasterIdLst>
  <p:sldIdLst>
    <p:sldId id="493" r:id="rId2"/>
    <p:sldId id="529" r:id="rId3"/>
    <p:sldId id="531" r:id="rId4"/>
    <p:sldId id="533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542" r:id="rId13"/>
    <p:sldId id="561" r:id="rId14"/>
    <p:sldId id="543" r:id="rId15"/>
    <p:sldId id="544" r:id="rId16"/>
    <p:sldId id="545" r:id="rId17"/>
    <p:sldId id="546" r:id="rId18"/>
    <p:sldId id="547" r:id="rId19"/>
    <p:sldId id="549" r:id="rId20"/>
    <p:sldId id="550" r:id="rId21"/>
    <p:sldId id="551" r:id="rId22"/>
    <p:sldId id="548" r:id="rId23"/>
    <p:sldId id="552" r:id="rId24"/>
    <p:sldId id="557" r:id="rId25"/>
    <p:sldId id="558" r:id="rId26"/>
    <p:sldId id="559" r:id="rId27"/>
    <p:sldId id="562" r:id="rId28"/>
    <p:sldId id="563" r:id="rId29"/>
    <p:sldId id="560" r:id="rId30"/>
    <p:sldId id="564" r:id="rId31"/>
    <p:sldId id="565" r:id="rId32"/>
    <p:sldId id="567" r:id="rId33"/>
    <p:sldId id="566" r:id="rId34"/>
    <p:sldId id="553" r:id="rId35"/>
    <p:sldId id="554" r:id="rId36"/>
    <p:sldId id="555" r:id="rId37"/>
    <p:sldId id="568" r:id="rId38"/>
    <p:sldId id="556" r:id="rId39"/>
    <p:sldId id="527" r:id="rId40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4"/>
    <p:restoredTop sz="94698"/>
  </p:normalViewPr>
  <p:slideViewPr>
    <p:cSldViewPr>
      <p:cViewPr>
        <p:scale>
          <a:sx n="90" d="100"/>
          <a:sy n="90" d="100"/>
        </p:scale>
        <p:origin x="344" y="8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86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719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5D3A1-E2A5-3343-A5A9-2F8137E7F37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4795B-A3DC-984A-8335-44F45EA2DA7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42D9C-043B-2845-980E-F80ADD88464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22CC-431C-5747-B40F-B2CCFBB61B1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23E1C-108E-FA4B-BF2A-381700F69B7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765DA-E0FF-5F49-B67C-E5EA987C61D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9FD08-18BC-C040-AAC2-F0C32055FCF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86B2B-0E90-C340-B985-367E1A019766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A33E-D255-B24B-A3D5-683D67FFFBE3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53A1D-3B8E-344C-8B84-D58E886FCD3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fld id="{C98304A1-E225-2441-A81C-33F89E42876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52.24.230.241/poem/" TargetMode="Externa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jerryzhu/cs838/CRF.pdf" TargetMode="External"/><Relationship Id="rId4" Type="http://schemas.openxmlformats.org/officeDocument/2006/relationships/hyperlink" Target="http://slideplayer.com/slide/4129127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llaumegenthial.github.io/sequence-tagging-with-tensorflow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/>
          </a:p>
          <a:p>
            <a:pPr eaLnBrk="1" hangingPunct="1"/>
            <a:endParaRPr kumimoji="0" lang="en-US" altLang="zh-CN"/>
          </a:p>
          <a:p>
            <a:pPr eaLnBrk="1" hangingPunct="1"/>
            <a:r>
              <a:rPr kumimoji="0" lang="zh-CN" altLang="en-US"/>
              <a:t>课程详情请咨询</a:t>
            </a:r>
            <a:endParaRPr kumimoji="0" lang="en-US" altLang="zh-CN"/>
          </a:p>
          <a:p>
            <a:pPr lvl="1" eaLnBrk="1" hangingPunct="1"/>
            <a:r>
              <a:rPr kumimoji="0" lang="zh-CN" altLang="en-US" sz="2400"/>
              <a:t>微信公众号：小象</a:t>
            </a:r>
            <a:endParaRPr kumimoji="0" lang="en-US" altLang="zh-CN" sz="2400"/>
          </a:p>
          <a:p>
            <a:pPr lvl="1" eaLnBrk="1" hangingPunct="1"/>
            <a:r>
              <a:rPr kumimoji="0" lang="zh-CN" altLang="en-US" sz="2400"/>
              <a:t>新浪微博：</a:t>
            </a:r>
            <a:r>
              <a:rPr kumimoji="0" lang="en-US" altLang="zh-CN" sz="2400"/>
              <a:t>ChinaHadoop</a:t>
            </a:r>
            <a:endParaRPr kumimoji="0" lang="zh-CN" altLang="en-US" sz="240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如何求参数？</a:t>
                </a:r>
                <a:endParaRPr lang="en-US" altLang="zh-CN" dirty="0" smtClean="0"/>
              </a:p>
              <a:p>
                <a:pPr lvl="1"/>
                <a:r>
                  <a:rPr lang="en-US" dirty="0" smtClean="0"/>
                  <a:t>(sentence, POS) </a:t>
                </a:r>
                <a:r>
                  <a:rPr lang="zh-CN" altLang="en-US" dirty="0" smtClean="0"/>
                  <a:t>都知道：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</a:t>
                </a:r>
                <a:r>
                  <a:rPr lang="en-US" altLang="zh-CN" dirty="0" smtClean="0"/>
                  <a:t>:</a:t>
                </a:r>
                <a:r>
                  <a:rPr lang="en-US" altLang="zh-CN" dirty="0"/>
                  <a:t> max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P(POS,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sentence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 smtClean="0"/>
                  <a:t>只有</a:t>
                </a:r>
                <a:r>
                  <a:rPr lang="en-US" altLang="zh-CN" dirty="0" smtClean="0"/>
                  <a:t>sentence</a:t>
                </a:r>
                <a:r>
                  <a:rPr lang="zh-CN" altLang="en-US" dirty="0" smtClean="0"/>
                  <a:t>知道：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EM</a:t>
                </a:r>
                <a:r>
                  <a:rPr lang="zh-CN" altLang="en-US" dirty="0" smtClean="0"/>
                  <a:t> 算法：</a:t>
                </a:r>
                <a:r>
                  <a:rPr lang="en-US" altLang="zh-CN" dirty="0"/>
                  <a:t> max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𝑙𝑙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  <a:p>
                <a:pPr lvl="2"/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07" y="4088851"/>
            <a:ext cx="4991893" cy="20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1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295400"/>
                <a:ext cx="8001000" cy="467836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 smtClean="0"/>
                  <a:t>EM</a:t>
                </a:r>
                <a:r>
                  <a:rPr lang="zh-CN" altLang="en-US" dirty="0" smtClean="0"/>
                  <a:t>算法</a:t>
                </a:r>
                <a:endParaRPr lang="en-US" altLang="zh-CN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L</m:t>
                    </m:r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log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log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𝜕𝜃</m:t>
                        </m:r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L</m:t>
                    </m:r>
                    <m:r>
                      <a:rPr lang="en-US" altLang="zh-CN">
                        <a:latin typeface="Cambria Math" charset="0"/>
                      </a:rPr>
                      <m:t>=</m:t>
                    </m:r>
                    <m:r>
                      <a:rPr lang="zh-CN" alt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log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func>
                          <m:funcPr>
                            <m:ctrlPr>
                              <a:rPr lang="zh-CN" alt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func>
                          <m:funcPr>
                            <m:ctrlPr>
                              <a:rPr lang="zh-CN" alt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altLang="zh-C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b="0" dirty="0" smtClean="0"/>
                  <a:t/>
                </a:r>
                <a:br>
                  <a:rPr lang="en-US" altLang="zh-CN" b="0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func>
                          <m:func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den>
                            </m:f>
                            <m:f>
                              <m:fPr>
                                <m:ctrlPr>
                                  <a:rPr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func>
                          <m:funcPr>
                            <m:ctrlPr>
                              <a:rPr lang="zh-CN" alt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nary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log</m:t>
                    </m:r>
                    <m:f>
                      <m:f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295400"/>
                <a:ext cx="8001000" cy="4678362"/>
              </a:xfrm>
              <a:blipFill rotWithShape="0">
                <a:blip r:embed="rId2"/>
                <a:stretch>
                  <a:fillRect l="-1372" t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761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295400"/>
                <a:ext cx="8001000" cy="467836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EM</a:t>
                </a:r>
                <a:r>
                  <a:rPr lang="zh-CN" altLang="en-US" dirty="0" smtClean="0"/>
                  <a:t>算法</a:t>
                </a:r>
                <a:endParaRPr lang="en-US" altLang="zh-CN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𝐿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func>
                          <m:funcPr>
                            <m:ctrlPr>
                              <a:rPr lang="zh-CN" alt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nary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log</m:t>
                    </m:r>
                    <m:f>
                      <m:f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       下界                              </a:t>
                </a:r>
                <a:r>
                  <a:rPr lang="en-US" altLang="zh-CN" dirty="0" smtClean="0"/>
                  <a:t>KL(q||p)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&gt;=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step:</a:t>
                </a:r>
                <a:r>
                  <a:rPr lang="zh-CN" altLang="en-US" dirty="0" smtClean="0"/>
                  <a:t> 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𝑞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𝑧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使得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step:</a:t>
                </a:r>
                <a:r>
                  <a:rPr lang="zh-CN" altLang="en-US" dirty="0" smtClean="0"/>
                  <a:t> 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zh-CN" altLang="en-US" i="1" smtClean="0">
                        <a:latin typeface="Cambria Math" charset="0"/>
                      </a:rPr>
                      <m:t>代入</m:t>
                    </m:r>
                  </m:oMath>
                </a14:m>
                <a:r>
                  <a:rPr lang="zh-CN" altLang="en-US" dirty="0" smtClean="0"/>
                  <a:t>下界中，最大化下界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𝑛𝑒𝑤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𝑜𝑙𝑑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295400"/>
                <a:ext cx="8001000" cy="4678362"/>
              </a:xfrm>
              <a:blipFill rotWithShape="0">
                <a:blip r:embed="rId2"/>
                <a:stretch>
                  <a:fillRect l="-1601" t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062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</a:t>
            </a:r>
            <a:r>
              <a:rPr lang="zh-CN" altLang="en-US" dirty="0" smtClean="0"/>
              <a:t>算法 手绘理解上界下界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12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295400"/>
                <a:ext cx="8001000" cy="46783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HMM</a:t>
                </a:r>
                <a:r>
                  <a:rPr lang="zh-CN" altLang="en-US" dirty="0" smtClean="0"/>
                  <a:t>中的</a:t>
                </a:r>
                <a:r>
                  <a:rPr lang="en-US" altLang="zh-CN" dirty="0" smtClean="0"/>
                  <a:t>EM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初始化参数：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转移矩阵和输入概率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step:</a:t>
                </a:r>
                <a:r>
                  <a:rPr lang="zh-CN" altLang="en-US" dirty="0" smtClean="0"/>
                  <a:t> 令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𝑞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𝑧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使得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altLang="zh-CN" dirty="0" smtClean="0"/>
                  <a:t>z</a:t>
                </a:r>
                <a:r>
                  <a:rPr lang="zh-CN" altLang="en-US" dirty="0" smtClean="0"/>
                  <a:t> 是什么？ </a:t>
                </a:r>
                <a:r>
                  <a:rPr lang="en-US" altLang="zh-CN" dirty="0" smtClean="0"/>
                  <a:t>(POS</a:t>
                </a:r>
                <a:r>
                  <a:rPr lang="zh-CN" altLang="en-US" dirty="0" smtClean="0"/>
                  <a:t> 序列</a:t>
                </a:r>
                <a:r>
                  <a:rPr lang="en-US" altLang="zh-CN" dirty="0" smtClean="0"/>
                  <a:t>)</a:t>
                </a:r>
              </a:p>
              <a:p>
                <a:pPr lvl="3"/>
                <a:r>
                  <a:rPr lang="en-US" altLang="zh-CN" dirty="0" smtClean="0"/>
                  <a:t>z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有 </a:t>
                </a:r>
                <a:r>
                  <a:rPr lang="en-US" altLang="zh-CN" dirty="0" smtClean="0"/>
                  <a:t>|tag|^n</a:t>
                </a:r>
                <a:r>
                  <a:rPr lang="zh-CN" altLang="en-US" dirty="0" smtClean="0"/>
                  <a:t> 种</a:t>
                </a:r>
                <a:endParaRPr lang="en-US" altLang="zh-CN" dirty="0"/>
              </a:p>
              <a:p>
                <a:pPr lvl="3"/>
                <a:r>
                  <a:rPr lang="zh-CN" altLang="en-US" dirty="0" smtClean="0"/>
                  <a:t>简单的方法， 我们来一一枚举这些不同的</a:t>
                </a:r>
                <a:r>
                  <a:rPr lang="en-US" altLang="zh-CN" dirty="0" smtClean="0"/>
                  <a:t>z</a:t>
                </a:r>
              </a:p>
              <a:p>
                <a:pPr lvl="1"/>
                <a:r>
                  <a:rPr lang="zh-CN" altLang="en-US" dirty="0" smtClean="0"/>
                  <a:t>简单的例子：</a:t>
                </a:r>
                <a:endParaRPr lang="en-US" altLang="zh-CN" dirty="0" smtClean="0"/>
              </a:p>
              <a:p>
                <a:pPr lvl="2"/>
                <a:r>
                  <a:rPr lang="en-US" altLang="zh-CN" dirty="0"/>
                  <a:t>POS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tags:</a:t>
                </a:r>
                <a:r>
                  <a:rPr lang="zh-CN" altLang="en-US" dirty="0"/>
                  <a:t> “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”和“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字典：“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”和“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训练数据： “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 smtClean="0"/>
                  <a:t>”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295400"/>
                <a:ext cx="8001000" cy="4678362"/>
              </a:xfrm>
              <a:blipFill rotWithShape="0">
                <a:blip r:embed="rId2"/>
                <a:stretch>
                  <a:fillRect l="-1601" t="-2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705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Naïve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</a:t>
                </a:r>
              </a:p>
              <a:p>
                <a:pPr lvl="1"/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e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zh-CN" alt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666" b="52602"/>
          <a:stretch/>
        </p:blipFill>
        <p:spPr>
          <a:xfrm>
            <a:off x="307975" y="2481262"/>
            <a:ext cx="8534400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Naïve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𝑛𝑒𝑤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𝑜𝑙𝑑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68" t="46938" r="833" b="5664"/>
          <a:stretch/>
        </p:blipFill>
        <p:spPr>
          <a:xfrm>
            <a:off x="79375" y="3124200"/>
            <a:ext cx="8988425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</a:p>
          <a:p>
            <a:pPr lvl="1"/>
            <a:r>
              <a:rPr lang="en-US" altLang="zh-CN" dirty="0" smtClean="0"/>
              <a:t>Forward-backward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67" t="3812" r="1666"/>
          <a:stretch/>
        </p:blipFill>
        <p:spPr>
          <a:xfrm>
            <a:off x="1371600" y="2438399"/>
            <a:ext cx="640208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使用</a:t>
                </a:r>
                <a:r>
                  <a:rPr lang="en-US" altLang="zh-CN" dirty="0" smtClean="0"/>
                  <a:t>lattice</a:t>
                </a:r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</a:t>
                </a:r>
              </a:p>
              <a:p>
                <a:pPr lvl="1"/>
                <a:r>
                  <a:rPr lang="en-US" altLang="zh-CN" dirty="0" smtClean="0"/>
                  <a:t>Forward-backward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fc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</a:p>
              <a:p>
                <a:pPr lvl="1"/>
                <a:r>
                  <a:rPr lang="zh-CN" altLang="en-US" dirty="0" smtClean="0"/>
                  <a:t>对训练数据中的每句话，建立一个</a:t>
                </a:r>
                <a:r>
                  <a:rPr lang="en-US" altLang="zh-CN" dirty="0" smtClean="0"/>
                  <a:t>lattice:</a:t>
                </a:r>
              </a:p>
              <a:p>
                <a:pPr lvl="2"/>
                <a:r>
                  <a:rPr lang="zh-CN" altLang="en-US" dirty="0" smtClean="0"/>
                  <a:t> 对于每个点：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a(node):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从</a:t>
                </a:r>
                <a:r>
                  <a:rPr lang="en-US" altLang="zh-CN" dirty="0" smtClean="0"/>
                  <a:t>start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node</a:t>
                </a:r>
                <a:r>
                  <a:rPr lang="zh-CN" altLang="en-US" dirty="0" smtClean="0"/>
                  <a:t>的所有路径上的概率之和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b(node):</a:t>
                </a:r>
                <a:r>
                  <a:rPr lang="zh-CN" altLang="en-US" dirty="0" smtClean="0"/>
                  <a:t> 从</a:t>
                </a:r>
                <a:r>
                  <a:rPr lang="en-US" altLang="zh-CN" dirty="0" smtClean="0"/>
                  <a:t>node</a:t>
                </a:r>
                <a:r>
                  <a:rPr lang="zh-CN" altLang="en-US" dirty="0" smtClean="0"/>
                  <a:t>到</a:t>
                </a:r>
                <a:r>
                  <a:rPr lang="en-US" altLang="zh-CN" dirty="0" smtClean="0"/>
                  <a:t>end</a:t>
                </a:r>
                <a:r>
                  <a:rPr lang="zh-CN" altLang="en-US" dirty="0" smtClean="0"/>
                  <a:t>的所有路径上的概率之和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a(node)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b(node)</a:t>
                </a:r>
                <a:r>
                  <a:rPr lang="zh-CN" altLang="en-US" dirty="0" smtClean="0"/>
                  <a:t> 都可以用动态规划来计算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对于每条边</a:t>
                </a:r>
                <a:r>
                  <a:rPr lang="en-US" altLang="zh-CN" dirty="0" smtClean="0"/>
                  <a:t>(m-&gt;n),</a:t>
                </a:r>
                <a:r>
                  <a:rPr lang="zh-CN" altLang="en-US" dirty="0" smtClean="0"/>
                  <a:t> 需要计算其</a:t>
                </a:r>
                <a:r>
                  <a:rPr lang="en-US" altLang="zh-CN" dirty="0" err="1" smtClean="0"/>
                  <a:t>fractional_count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fc(</a:t>
                </a:r>
                <a:r>
                  <a:rPr lang="en-US" altLang="zh-CN" dirty="0" err="1" smtClean="0"/>
                  <a:t>m,n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a(m)</a:t>
                </a:r>
                <a:r>
                  <a:rPr lang="zh-CN" altLang="en-US" dirty="0" smtClean="0"/>
                  <a:t> * </a:t>
                </a:r>
                <a:r>
                  <a:rPr lang="en-US" altLang="zh-CN" dirty="0" smtClean="0"/>
                  <a:t>p(m-&gt;n)</a:t>
                </a:r>
                <a:r>
                  <a:rPr lang="zh-CN" altLang="en-US" dirty="0" smtClean="0"/>
                  <a:t> * </a:t>
                </a:r>
                <a:r>
                  <a:rPr lang="en-US" altLang="zh-CN" dirty="0" smtClean="0"/>
                  <a:t>b(n)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a(end)</a:t>
                </a:r>
              </a:p>
              <a:p>
                <a:pPr lvl="2"/>
                <a:r>
                  <a:rPr lang="zh-CN" altLang="en-US" dirty="0" smtClean="0"/>
                  <a:t>每条边都对应着某个参数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altLang="zh-CN" dirty="0" smtClean="0"/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charset="0"/>
                      </a:rPr>
                      <m:t>fc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+=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charset="0"/>
                      </a:rPr>
                      <m:t>fc</m:t>
                    </m:r>
                  </m:oMath>
                </a14:m>
                <a:r>
                  <a:rPr lang="en-US" altLang="zh-CN" dirty="0" smtClean="0"/>
                  <a:t>(m,n)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2865" b="-10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4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14" t="10000" r="9413" b="58888"/>
          <a:stretch/>
        </p:blipFill>
        <p:spPr>
          <a:xfrm>
            <a:off x="152400" y="1981200"/>
            <a:ext cx="860515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6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HMM/CRF</a:t>
            </a:r>
            <a:endParaRPr lang="en-US" dirty="0"/>
          </a:p>
        </p:txBody>
      </p:sp>
      <p:sp>
        <p:nvSpPr>
          <p:cNvPr id="9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07/28/2017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336" t="40263" r="6291" b="28625"/>
          <a:stretch/>
        </p:blipFill>
        <p:spPr>
          <a:xfrm>
            <a:off x="152400" y="1981200"/>
            <a:ext cx="860515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597" t="70818" r="7030" b="12101"/>
          <a:stretch/>
        </p:blipFill>
        <p:spPr>
          <a:xfrm>
            <a:off x="152400" y="2819400"/>
            <a:ext cx="860515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使用</a:t>
                </a:r>
                <a:r>
                  <a:rPr lang="en-US" altLang="zh-CN" dirty="0" smtClean="0"/>
                  <a:t>lattice</a:t>
                </a:r>
                <a:r>
                  <a:rPr lang="zh-CN" altLang="en-US" dirty="0" smtClean="0"/>
                  <a:t>的</a:t>
                </a:r>
                <a:r>
                  <a:rPr lang="en-US" altLang="zh-CN" dirty="0"/>
                  <a:t>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fc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normalize,</a:t>
                </a:r>
                <a:r>
                  <a:rPr lang="zh-CN" altLang="en-US" dirty="0" smtClean="0"/>
                  <a:t> 使其变成概率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7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HMM</a:t>
                </a:r>
              </a:p>
              <a:p>
                <a:pPr lvl="1"/>
                <a:r>
                  <a:rPr lang="zh-CN" altLang="en-US" dirty="0" smtClean="0"/>
                  <a:t>计算</a:t>
                </a:r>
                <a:r>
                  <a:rPr lang="zh-CN" altLang="en-US" dirty="0"/>
                  <a:t>联合概率：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…</m:t>
                    </m:r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charset="0"/>
                      </a:rPr>
                      <m:t>…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p</m:t>
                    </m:r>
                    <m:r>
                      <a:rPr lang="en-US" altLang="zh-CN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n</m:t>
                        </m:r>
                      </m:sub>
                    </m:sSub>
                    <m:r>
                      <a:rPr lang="en-US" altLang="zh-CN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n</m:t>
                        </m:r>
                      </m:sub>
                    </m:sSub>
                    <m:r>
                      <a:rPr lang="en-US" altLang="zh-CN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Conditional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Field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(CRF)</a:t>
                </a:r>
              </a:p>
              <a:p>
                <a:pPr lvl="1"/>
                <a:r>
                  <a:rPr lang="zh-CN" altLang="en-US" dirty="0" smtClean="0"/>
                  <a:t>计算条件概率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𝑍</m:t>
                        </m:r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exp</m:t>
                    </m:r>
                    <m:r>
                      <a:rPr lang="en-US" altLang="zh-CN" b="0" i="1" smtClean="0">
                        <a:latin typeface="Cambria Math" charset="0"/>
                      </a:rPr>
                      <m:t>⁡(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Z</m:t>
                    </m:r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exp</m:t>
                        </m:r>
                        <m:r>
                          <a:rPr lang="en-US" altLang="zh-CN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参数：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79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Conditional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Field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(CRF)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𝑍</m:t>
                        </m:r>
                      </m:den>
                    </m:f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exp</m:t>
                    </m:r>
                    <m:r>
                      <a:rPr lang="en-US" altLang="zh-CN" b="0" i="1" smtClean="0">
                        <a:latin typeface="Cambria Math" charset="0"/>
                      </a:rPr>
                      <m:t>⁡(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feature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𝑘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状态转移：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if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 smtClean="0"/>
                  <a:t>=B-PER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=I-PER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otherwise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</a:p>
              <a:p>
                <a:pPr lvl="2"/>
                <a:r>
                  <a:rPr lang="zh-CN" altLang="en-US" dirty="0" smtClean="0"/>
                  <a:t>输出函数：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if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B-PER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John,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otherwise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0</a:t>
                </a:r>
                <a:endParaRPr lang="en-US" altLang="zh-CN" dirty="0"/>
              </a:p>
              <a:p>
                <a:pPr lvl="2"/>
                <a:r>
                  <a:rPr lang="zh-CN" altLang="en-US" dirty="0" smtClean="0"/>
                  <a:t>更多的</a:t>
                </a:r>
                <a:r>
                  <a:rPr lang="en-US" altLang="zh-CN" dirty="0" smtClean="0"/>
                  <a:t>feature:</a:t>
                </a:r>
              </a:p>
              <a:p>
                <a:pPr lvl="3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if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smtClean="0"/>
                  <a:t>B-PER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的首字母大写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if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=I-PER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/>
                  <a:t>=said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38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CRF</a:t>
            </a:r>
          </a:p>
          <a:p>
            <a:pPr lvl="1"/>
            <a:r>
              <a:rPr lang="en-US" altLang="zh-CN" dirty="0" smtClean="0"/>
              <a:t>HMM: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altLang="zh-CN" dirty="0"/>
          </a:p>
          <a:p>
            <a:pPr lvl="1"/>
            <a:r>
              <a:rPr lang="en-US" altLang="zh-CN" dirty="0" smtClean="0"/>
              <a:t>CRF: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Undirected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altLang="zh-CN" dirty="0"/>
          </a:p>
          <a:p>
            <a:pPr lvl="1"/>
            <a:r>
              <a:rPr lang="en-US" altLang="zh-CN" dirty="0" smtClean="0"/>
              <a:t>CRF:</a:t>
            </a:r>
            <a:r>
              <a:rPr lang="zh-CN" altLang="en-US" dirty="0" smtClean="0"/>
              <a:t> 可以支持更多的</a:t>
            </a:r>
            <a:r>
              <a:rPr lang="en-US" altLang="zh-CN" dirty="0" smtClean="0"/>
              <a:t>feature</a:t>
            </a:r>
            <a:endParaRPr lang="en-US" altLang="zh-CN" dirty="0"/>
          </a:p>
          <a:p>
            <a:pPr lvl="1"/>
            <a:r>
              <a:rPr lang="en-US" altLang="zh-CN" dirty="0" smtClean="0"/>
              <a:t>HMM:</a:t>
            </a:r>
            <a:r>
              <a:rPr lang="zh-CN" altLang="en-US" dirty="0" smtClean="0"/>
              <a:t> 可以支持无监督学习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165600"/>
            <a:ext cx="31877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30184"/>
            <a:ext cx="3038475" cy="18086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0778" y="576318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HMM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6391" y="576318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Conditional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Field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(CRF)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b="0" i="1" smtClean="0">
                                            <a:latin typeface="Cambria Math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zh-CN" b="0" dirty="0" smtClean="0"/>
              </a:p>
              <a:p>
                <a:pPr lvl="1"/>
                <a:r>
                  <a:rPr lang="zh-CN" altLang="en-US" dirty="0" smtClean="0"/>
                  <a:t>如何学习参数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SGD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zh-CN" altLang="en-US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acc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acc>
                            <m:r>
                              <a:rPr lang="en-US" altLang="zh-CN" i="1"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𝜂</m:t>
                    </m:r>
                    <m:f>
                      <m:f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zh-CN" altLang="en-US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</m:sub>
                      <m:sup/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acc>
                            <m:r>
                              <a:rPr lang="zh-CN" altLang="en-US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acc>
                            <m:r>
                              <a:rPr lang="en-US" altLang="zh-CN" i="1"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是难点</a:t>
                </a:r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Naïve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枚举所有可能的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</m:acc>
                  </m:oMath>
                </a14:m>
                <a:endParaRPr lang="en-US" altLang="zh-CN" dirty="0" smtClean="0"/>
              </a:p>
              <a:p>
                <a:pPr lvl="3"/>
                <a:r>
                  <a:rPr lang="en-US" altLang="zh-CN" dirty="0" smtClean="0"/>
                  <a:t>Forward-backward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3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Conditional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Random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Field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(CRF)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acc>
                      </m:sub>
                      <m:sup/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acc>
                            <m:r>
                              <a:rPr lang="zh-CN" altLang="en-US" i="1"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acc>
                            <m:r>
                              <a:rPr lang="en-US" altLang="zh-CN" i="1"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E</m:t>
                    </m:r>
                    <m:r>
                      <a:rPr lang="en-US" altLang="zh-CN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是难点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Forward-backward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algorithm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score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e</m:t>
                    </m:r>
                    <m:r>
                      <m:rPr>
                        <m:nor/>
                      </m:rPr>
                      <a:rPr lang="en-US"/>
                      <m:t>) = </m:t>
                    </m:r>
                    <m:r>
                      <m:rPr>
                        <m:nor/>
                      </m:rPr>
                      <a:rPr lang="en-US"/>
                      <m:t>exp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dirty="0" smtClean="0"/>
                  <a:t>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m</a:t>
                </a:r>
                <a:r>
                  <a:rPr lang="en-US" altLang="zh-CN" dirty="0" err="1" smtClean="0">
                    <a:sym typeface="Wingdings"/>
                  </a:rPr>
                  <a:t></a:t>
                </a:r>
                <a:r>
                  <a:rPr lang="en-US" altLang="zh-CN" dirty="0" err="1" smtClean="0"/>
                  <a:t>n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latin typeface="Cambria Math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charset="0"/>
                      </a:rPr>
                      <m:t>c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e</m:t>
                    </m:r>
                    <m:r>
                      <m:rPr>
                        <m:nor/>
                      </m:rPr>
                      <a:rPr lang="en-US"/>
                      <m:t>) = </m:t>
                    </m:r>
                    <m:r>
                      <m:rPr>
                        <m:nor/>
                      </m:rPr>
                      <a:rPr lang="en-US" altLang="zh-CN" b="0" i="0" smtClean="0"/>
                      <m:t>a</m:t>
                    </m:r>
                    <m:r>
                      <m:rPr>
                        <m:nor/>
                      </m:rPr>
                      <a:rPr lang="en-US" altLang="zh-CN" b="0" i="0" smtClean="0"/>
                      <m:t>(</m:t>
                    </m:r>
                    <m:r>
                      <m:rPr>
                        <m:nor/>
                      </m:rPr>
                      <a:rPr lang="en-US" altLang="zh-CN" b="0" i="0" smtClean="0"/>
                      <m:t>m</m:t>
                    </m:r>
                    <m:r>
                      <m:rPr>
                        <m:nor/>
                      </m:rPr>
                      <a:rPr lang="en-US" altLang="zh-CN" b="0" i="0" smtClean="0"/>
                      <m:t>)</m:t>
                    </m:r>
                    <m:r>
                      <m:rPr>
                        <m:nor/>
                      </m:rPr>
                      <a:rPr lang="zh-CN" altLang="en-US" b="0" i="0" smtClean="0"/>
                      <m:t>*</m:t>
                    </m:r>
                    <m:r>
                      <m:rPr>
                        <m:nor/>
                      </m:rPr>
                      <a:rPr lang="en-US" altLang="zh-CN" b="0" i="0" smtClean="0"/>
                      <m:t>score</m:t>
                    </m:r>
                    <m:r>
                      <m:rPr>
                        <m:nor/>
                      </m:rPr>
                      <a:rPr lang="en-US" altLang="zh-CN" b="0" i="0" smtClean="0"/>
                      <m:t>(</m:t>
                    </m:r>
                    <m:r>
                      <m:rPr>
                        <m:nor/>
                      </m:rPr>
                      <a:rPr lang="en-US" altLang="zh-CN" b="0" i="0" smtClean="0"/>
                      <m:t>e</m:t>
                    </m:r>
                    <m:r>
                      <m:rPr>
                        <m:nor/>
                      </m:rPr>
                      <a:rPr lang="en-US" altLang="zh-CN" b="0" i="0" smtClean="0"/>
                      <m:t>)</m:t>
                    </m:r>
                    <m:r>
                      <m:rPr>
                        <m:nor/>
                      </m:rPr>
                      <a:rPr lang="zh-CN" altLang="en-US" b="0" i="0" smtClean="0"/>
                      <m:t>*</m:t>
                    </m:r>
                    <m:r>
                      <m:rPr>
                        <m:nor/>
                      </m:rPr>
                      <a:rPr lang="en-US" altLang="zh-CN" b="0" i="0" smtClean="0"/>
                      <m:t>b</m:t>
                    </m:r>
                    <m:r>
                      <m:rPr>
                        <m:nor/>
                      </m:rPr>
                      <a:rPr lang="en-US" altLang="zh-CN" b="0" i="0" smtClean="0"/>
                      <m:t>(</m:t>
                    </m:r>
                    <m:r>
                      <m:rPr>
                        <m:nor/>
                      </m:rPr>
                      <a:rPr lang="en-US" altLang="zh-CN" b="0" i="0" smtClean="0"/>
                      <m:t>n</m:t>
                    </m:r>
                    <m:r>
                      <m:rPr>
                        <m:nor/>
                      </m:rPr>
                      <a:rPr lang="en-US" altLang="zh-CN" b="0" i="0" smtClean="0"/>
                      <m:t>)</m:t>
                    </m:r>
                    <m:r>
                      <m:rPr>
                        <m:nor/>
                      </m:rPr>
                      <a:rPr lang="zh-CN" altLang="en-US" b="0" i="0" smtClean="0"/>
                      <m:t> </m:t>
                    </m:r>
                    <m:r>
                      <m:rPr>
                        <m:nor/>
                      </m:rPr>
                      <a:rPr lang="en-US" altLang="zh-CN" b="0" i="0" smtClean="0"/>
                      <m:t>/</m:t>
                    </m:r>
                    <m:r>
                      <m:rPr>
                        <m:nor/>
                      </m:rPr>
                      <a:rPr lang="zh-CN" altLang="en-US" b="0" i="0" smtClean="0"/>
                      <m:t> </m:t>
                    </m:r>
                    <m:r>
                      <m:rPr>
                        <m:nor/>
                      </m:rPr>
                      <a:rPr lang="en-US" altLang="zh-CN" b="0" i="0" smtClean="0"/>
                      <m:t>a</m:t>
                    </m:r>
                    <m:r>
                      <m:rPr>
                        <m:nor/>
                      </m:rPr>
                      <a:rPr lang="en-US" altLang="zh-CN" b="0" i="0" smtClean="0"/>
                      <m:t>(</m:t>
                    </m:r>
                    <m:r>
                      <m:rPr>
                        <m:nor/>
                      </m:rPr>
                      <a:rPr lang="en-US" altLang="zh-CN" b="0" i="0" smtClean="0"/>
                      <m:t>end</m:t>
                    </m:r>
                    <m:r>
                      <m:rPr>
                        <m:nor/>
                      </m:rPr>
                      <a:rPr lang="en-US" altLang="zh-CN" b="0" i="0" smtClean="0"/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𝑖𝑛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𝑙𝑎𝑡𝑡𝑖𝑐𝑒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𝑓𝑐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675" y="4267200"/>
            <a:ext cx="5445125" cy="1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lvl="1"/>
            <a:r>
              <a:rPr lang="en-US" altLang="zh-CN" dirty="0" err="1" smtClean="0"/>
              <a:t>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decision(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);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altLang="zh-CN" dirty="0"/>
          </a:p>
          <a:p>
            <a:pPr lvl="1"/>
            <a:r>
              <a:rPr lang="en-US" altLang="zh-CN" dirty="0" smtClean="0"/>
              <a:t>CRF:</a:t>
            </a:r>
            <a:r>
              <a:rPr lang="zh-CN" altLang="en-US" dirty="0" smtClean="0"/>
              <a:t> </a:t>
            </a:r>
            <a:r>
              <a:rPr lang="en-US" altLang="zh-CN" dirty="0" smtClean="0"/>
              <a:t>global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decision;markov</a:t>
            </a:r>
            <a:r>
              <a:rPr lang="zh-CN" altLang="en-US" dirty="0" smtClean="0"/>
              <a:t>假设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viterbi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9" t="10357" r="364" b="10025"/>
          <a:stretch/>
        </p:blipFill>
        <p:spPr>
          <a:xfrm>
            <a:off x="1882795" y="3352800"/>
            <a:ext cx="5368886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9171" y="5638800"/>
            <a:ext cx="515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John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lives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York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92046" y="2900879"/>
            <a:ext cx="545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B-PER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O</a:t>
            </a:r>
            <a:r>
              <a:rPr lang="zh-CN" altLang="en-US" dirty="0" smtClean="0"/>
              <a:t>            </a:t>
            </a:r>
            <a:r>
              <a:rPr lang="en-US" altLang="zh-CN" dirty="0" smtClean="0"/>
              <a:t>O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B-ORG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I-ORG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Seq2Seq</a:t>
            </a:r>
            <a:r>
              <a:rPr lang="en-US" altLang="zh-CN" dirty="0" smtClean="0"/>
              <a:t>+”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“互联网</a:t>
            </a:r>
            <a:r>
              <a:rPr lang="en-US" altLang="zh-CN" dirty="0" smtClean="0"/>
              <a:t>+”</a:t>
            </a:r>
          </a:p>
          <a:p>
            <a:pPr lvl="1"/>
            <a:r>
              <a:rPr lang="zh-CN" altLang="en-US" dirty="0" smtClean="0"/>
              <a:t>使用互联网改造传统产业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成功的案例：有互联网思维，同时有对传统业务的经验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“Seq2Seq+”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模型改造传统模型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成功的案例：有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的思维，同时有对传统模型的经验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273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95400"/>
            <a:ext cx="8001000" cy="4678362"/>
          </a:xfrm>
        </p:spPr>
        <p:txBody>
          <a:bodyPr>
            <a:normAutofit/>
          </a:bodyPr>
          <a:lstStyle/>
          <a:p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命名实体</a:t>
            </a:r>
            <a:r>
              <a:rPr lang="zh-CN" altLang="en-US" dirty="0" smtClean="0"/>
              <a:t>识别</a:t>
            </a:r>
            <a:endParaRPr lang="en-US" altLang="zh-CN" dirty="0" smtClean="0"/>
          </a:p>
          <a:p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Markov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(HMM)</a:t>
            </a:r>
            <a:endParaRPr lang="en-US" altLang="zh-CN" dirty="0" smtClean="0"/>
          </a:p>
          <a:p>
            <a:r>
              <a:rPr lang="en-US" altLang="zh-CN" dirty="0" smtClean="0"/>
              <a:t>Conditional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r>
              <a:rPr lang="zh-CN" altLang="en-US" dirty="0" smtClean="0"/>
              <a:t> </a:t>
            </a:r>
            <a:r>
              <a:rPr lang="en-US" altLang="zh-CN" dirty="0" smtClean="0"/>
              <a:t>(CRF)</a:t>
            </a:r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Seq2Seq</a:t>
            </a:r>
            <a:r>
              <a:rPr lang="en-US" altLang="zh-CN" dirty="0"/>
              <a:t>+</a:t>
            </a:r>
            <a:r>
              <a:rPr lang="en-US" altLang="zh-CN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课程</a:t>
            </a:r>
            <a:r>
              <a:rPr lang="zh-CN" altLang="en-US" dirty="0" smtClean="0"/>
              <a:t>总结以及展望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4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Seq2Seq</a:t>
            </a:r>
            <a:r>
              <a:rPr lang="en-US" altLang="zh-CN" dirty="0" smtClean="0"/>
              <a:t>+”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英文诗歌生成：</a:t>
            </a:r>
            <a:r>
              <a:rPr lang="en-US" altLang="zh-CN" dirty="0">
                <a:hlinkClick r:id="rId2"/>
              </a:rPr>
              <a:t>http://52.24.230.241/poem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14</a:t>
            </a:r>
            <a:r>
              <a:rPr lang="zh-CN" altLang="en-US" dirty="0" smtClean="0"/>
              <a:t>行诗的押韵模式： </a:t>
            </a:r>
            <a:r>
              <a:rPr lang="en-US" altLang="zh-CN" dirty="0" smtClean="0"/>
              <a:t>ABAB</a:t>
            </a:r>
            <a:r>
              <a:rPr lang="zh-CN" altLang="en-US" dirty="0" smtClean="0"/>
              <a:t> </a:t>
            </a:r>
            <a:r>
              <a:rPr lang="en-US" altLang="zh-CN" dirty="0" smtClean="0"/>
              <a:t>CDCD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EFEF</a:t>
            </a:r>
            <a:r>
              <a:rPr lang="zh-CN" altLang="en-US" dirty="0" smtClean="0"/>
              <a:t> </a:t>
            </a:r>
            <a:r>
              <a:rPr lang="en-US" altLang="zh-CN" dirty="0" smtClean="0"/>
              <a:t>GG</a:t>
            </a:r>
          </a:p>
          <a:p>
            <a:pPr lvl="1"/>
            <a:r>
              <a:rPr lang="zh-CN" altLang="en-US" dirty="0" smtClean="0"/>
              <a:t>每一行的重音模式：</a:t>
            </a:r>
            <a:r>
              <a:rPr lang="en-US" altLang="zh-CN" dirty="0" smtClean="0"/>
              <a:t>0101010101</a:t>
            </a:r>
          </a:p>
          <a:p>
            <a:pPr lvl="1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81950"/>
            <a:ext cx="5682576" cy="25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4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Seq2Seq</a:t>
            </a:r>
            <a:r>
              <a:rPr lang="en-US" altLang="zh-CN" dirty="0" smtClean="0"/>
              <a:t>+”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947"/>
            <a:ext cx="6705600" cy="41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7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Seq2Seq</a:t>
            </a:r>
            <a:r>
              <a:rPr lang="en-US" altLang="zh-CN" dirty="0" smtClean="0"/>
              <a:t>+”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一个自动生成中文</a:t>
            </a:r>
            <a:r>
              <a:rPr lang="en-US" altLang="zh-CN" dirty="0" smtClean="0"/>
              <a:t>rap</a:t>
            </a:r>
            <a:r>
              <a:rPr lang="zh-CN" altLang="en-US" dirty="0" smtClean="0"/>
              <a:t>的程序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zh-CN" altLang="en-US" dirty="0" smtClean="0">
                <a:solidFill>
                  <a:srgbClr val="FF0000"/>
                </a:solidFill>
              </a:rPr>
              <a:t>时间</a:t>
            </a:r>
            <a:r>
              <a:rPr lang="zh-CN" altLang="en-US" dirty="0" smtClean="0"/>
              <a:t>，有</a:t>
            </a:r>
            <a:r>
              <a:rPr lang="zh-CN" altLang="en-US" dirty="0" smtClean="0">
                <a:solidFill>
                  <a:srgbClr val="FF0000"/>
                </a:solidFill>
              </a:rPr>
              <a:t>决心</a:t>
            </a:r>
            <a:r>
              <a:rPr lang="zh-CN" altLang="en-US" dirty="0" smtClean="0"/>
              <a:t>的欢迎联系我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19400"/>
            <a:ext cx="1962150" cy="1856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5362" y="2747402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MC</a:t>
            </a:r>
            <a:r>
              <a:rPr lang="zh-CN" altLang="en-US" dirty="0" smtClean="0"/>
              <a:t> </a:t>
            </a:r>
            <a:r>
              <a:rPr lang="en-US" altLang="zh-CN" dirty="0" smtClean="0"/>
              <a:t>Hafez:</a:t>
            </a:r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思考了两秒</a:t>
            </a:r>
            <a:r>
              <a:rPr lang="mr-IN" altLang="zh-CN" dirty="0" smtClean="0"/>
              <a:t>…</a:t>
            </a:r>
            <a:r>
              <a:rPr lang="en-US" altLang="zh-CN" dirty="0" smtClean="0"/>
              <a:t>)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29" y="3439519"/>
            <a:ext cx="4660900" cy="118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986344">
            <a:off x="6733453" y="30265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四押！！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800600"/>
            <a:ext cx="1926563" cy="12007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6760" y="4804802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张震岳：我觉得不行，英文太多</a:t>
            </a:r>
            <a:endParaRPr lang="en-US" altLang="zh-CN" dirty="0" smtClean="0"/>
          </a:p>
          <a:p>
            <a:r>
              <a:rPr lang="en-US" altLang="zh-CN" dirty="0" smtClean="0"/>
              <a:t>MC</a:t>
            </a:r>
            <a:r>
              <a:rPr lang="zh-CN" altLang="en-US" dirty="0" smtClean="0"/>
              <a:t> </a:t>
            </a:r>
            <a:r>
              <a:rPr lang="en-US" altLang="zh-CN" dirty="0" smtClean="0"/>
              <a:t>hotdog:</a:t>
            </a:r>
            <a:r>
              <a:rPr lang="zh-CN" altLang="en-US" dirty="0" smtClean="0"/>
              <a:t> 我觉得可以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214" y="4762012"/>
            <a:ext cx="1243500" cy="12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1600" t="10863" r="11600" b="11499"/>
          <a:stretch/>
        </p:blipFill>
        <p:spPr>
          <a:xfrm>
            <a:off x="7118223" y="4704937"/>
            <a:ext cx="1343005" cy="13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0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Seq2Seq</a:t>
            </a:r>
            <a:r>
              <a:rPr lang="en-US" altLang="zh-CN" dirty="0" smtClean="0"/>
              <a:t>+”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+CRF</a:t>
            </a:r>
          </a:p>
          <a:p>
            <a:pPr lvl="1"/>
            <a:r>
              <a:rPr lang="zh-CN" altLang="en-US" dirty="0" smtClean="0"/>
              <a:t>命名实体识别</a:t>
            </a:r>
            <a:r>
              <a:rPr lang="en-US" altLang="zh-CN" dirty="0" smtClean="0"/>
              <a:t>(NER)</a:t>
            </a:r>
            <a:r>
              <a:rPr lang="zh-CN" altLang="en-US" dirty="0" smtClean="0"/>
              <a:t>的最佳解决方案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78" y="2438400"/>
            <a:ext cx="5362319" cy="31964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9968" y="5763181"/>
            <a:ext cx="455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/pdf/1508.01991.pdf</a:t>
            </a:r>
          </a:p>
        </p:txBody>
      </p:sp>
    </p:spTree>
    <p:extLst>
      <p:ext uri="{BB962C8B-B14F-4D97-AF65-F5344CB8AC3E}">
        <p14:creationId xmlns:p14="http://schemas.microsoft.com/office/powerpoint/2010/main" val="86915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课程总结以及</a:t>
            </a:r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节课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介绍课程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语言模型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KenLM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神经网络基础</a:t>
            </a:r>
            <a:r>
              <a:rPr lang="en-US" altLang="zh-CN" dirty="0" smtClean="0"/>
              <a:t>/NNLM/word2vec/</a:t>
            </a:r>
            <a:r>
              <a:rPr lang="zh-CN" altLang="en-US" dirty="0" smtClean="0"/>
              <a:t>超参数搜索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RNN/LSTM/RNNLM</a:t>
            </a:r>
          </a:p>
          <a:p>
            <a:pPr lvl="1"/>
            <a:r>
              <a:rPr lang="en-US" altLang="zh-CN" dirty="0" smtClean="0"/>
              <a:t>RNN</a:t>
            </a:r>
            <a:r>
              <a:rPr lang="zh-CN" altLang="en-US" dirty="0" smtClean="0"/>
              <a:t>代码详解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Seq2Seq/beam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search/Attention</a:t>
            </a:r>
            <a:endParaRPr lang="en-US" dirty="0" smtClean="0"/>
          </a:p>
          <a:p>
            <a:pPr lvl="1"/>
            <a:r>
              <a:rPr lang="en-US" altLang="zh-CN" dirty="0"/>
              <a:t>Seq2Seq/beam</a:t>
            </a:r>
            <a:r>
              <a:rPr lang="zh-CN" altLang="en-US" dirty="0"/>
              <a:t> </a:t>
            </a:r>
            <a:r>
              <a:rPr lang="en-US" altLang="zh-CN" dirty="0" smtClean="0"/>
              <a:t>search/Attention</a:t>
            </a:r>
            <a:r>
              <a:rPr lang="zh-CN" altLang="en-US" dirty="0" smtClean="0"/>
              <a:t> 代码详解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/>
              <a:t> </a:t>
            </a:r>
            <a:r>
              <a:rPr lang="zh-CN" altLang="en-US" dirty="0" smtClean="0"/>
              <a:t>实现细节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Seq2Seq</a:t>
            </a:r>
            <a:r>
              <a:rPr lang="zh-CN" altLang="en-US" dirty="0" smtClean="0"/>
              <a:t>可视化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HMM/CRF/Seq2Seq+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93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课程总结以及展望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曾经许下的美好的诺言</a:t>
            </a:r>
            <a:endParaRPr lang="en-US" altLang="zh-CN" dirty="0" smtClean="0"/>
          </a:p>
          <a:p>
            <a:pPr lvl="1"/>
            <a:r>
              <a:rPr lang="zh-CN" altLang="en-US" dirty="0"/>
              <a:t>多种优化方法对比：</a:t>
            </a:r>
            <a:r>
              <a:rPr lang="en-US" altLang="zh-CN" dirty="0"/>
              <a:t>SGD, 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r>
              <a:rPr lang="en-US" dirty="0"/>
              <a:t>Seq2Seq </a:t>
            </a:r>
            <a:r>
              <a:rPr lang="en-US" dirty="0" smtClean="0"/>
              <a:t>模型的</a:t>
            </a:r>
            <a:r>
              <a:rPr lang="zh-CN" altLang="en-US" dirty="0" smtClean="0"/>
              <a:t>提速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NCE/LSH/word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alignment/Knowledge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Distillation</a:t>
            </a:r>
            <a:endParaRPr lang="en-US" altLang="zh-CN" dirty="0"/>
          </a:p>
          <a:p>
            <a:pPr lvl="1"/>
            <a:r>
              <a:rPr lang="en-US" dirty="0" smtClean="0"/>
              <a:t>对话生成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en-US" dirty="0" smtClean="0"/>
              <a:t> </a:t>
            </a:r>
            <a:r>
              <a:rPr lang="en-US" dirty="0"/>
              <a:t>情感分类 </a:t>
            </a:r>
            <a:r>
              <a:rPr lang="en-US" dirty="0" smtClean="0"/>
              <a:t>Supervised/Unsupervised</a:t>
            </a:r>
            <a:endParaRPr lang="en-US" dirty="0"/>
          </a:p>
          <a:p>
            <a:pPr lvl="1"/>
            <a:r>
              <a:rPr lang="zh-CN" altLang="en-US" dirty="0" smtClean="0"/>
              <a:t>基本分类器：</a:t>
            </a:r>
            <a:r>
              <a:rPr lang="en-US" dirty="0" smtClean="0"/>
              <a:t>Naive </a:t>
            </a:r>
            <a:r>
              <a:rPr lang="en-US" dirty="0"/>
              <a:t>Bayes / Perceptron / SVM / Decision Tree / </a:t>
            </a:r>
            <a:r>
              <a:rPr lang="en-US" altLang="zh-CN" dirty="0" err="1" smtClean="0"/>
              <a:t>xgboost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897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课程总结以及展望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期望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至少学会了一样东西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LM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Word2Vec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pPr lvl="2"/>
            <a:r>
              <a:rPr lang="en-US" altLang="zh-CN" dirty="0" smtClean="0"/>
              <a:t>RNN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Attention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CRF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自动机 ？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今后可以自主的看论文，看代码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学习一下英语，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&gt;?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baidu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3930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课程总结以及展望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售后服务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欢迎任何问题，请求，建议，批评，合作，推荐，被推荐，咨询，入伙。。。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没有一年的限制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6323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</a:t>
            </a:r>
            <a:r>
              <a:rPr lang="en-US" altLang="zh-CN" dirty="0" smtClean="0"/>
              <a:t>CRF</a:t>
            </a:r>
            <a:r>
              <a:rPr lang="zh-CN" altLang="en-US" dirty="0" smtClean="0"/>
              <a:t>的参考链接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guillaumegenthial.github.io/sequence-tagging-with-tensorflow.html</a:t>
            </a:r>
            <a:endParaRPr lang="en-US" dirty="0" smtClean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>
                <a:hlinkClick r:id="rId3"/>
              </a:rPr>
              <a:t>http://pages.cs.wisc.edu/~</a:t>
            </a:r>
            <a:r>
              <a:rPr lang="en-US" dirty="0" smtClean="0">
                <a:hlinkClick r:id="rId3"/>
              </a:rPr>
              <a:t>jerryzhu/cs838/CRF.pdf</a:t>
            </a:r>
            <a:endParaRPr lang="en-US" dirty="0" smtClean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>
                <a:hlinkClick r:id="rId4"/>
              </a:rPr>
              <a:t>http://slideplayer.com/slide/4129127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/pdf/1508.01991.pdf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673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命名实体识别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序列标注问题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=&gt;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一一对应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翻译问题？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 smtClean="0"/>
                  <a:t>Part-of-speech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Tagging</a:t>
                </a:r>
                <a:r>
                  <a:rPr lang="zh-CN" altLang="en-US" dirty="0" smtClean="0"/>
                  <a:t> 词性标注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you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VERB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PRON</a:t>
                </a:r>
              </a:p>
              <a:p>
                <a:r>
                  <a:rPr lang="zh-CN" altLang="en-US" dirty="0" smtClean="0"/>
                  <a:t>命名实体识别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BIO</a:t>
                </a:r>
                <a:r>
                  <a:rPr lang="zh-CN" altLang="en-US" dirty="0" smtClean="0"/>
                  <a:t>标注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5122863"/>
            <a:ext cx="6985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0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命名实体识别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序列标注问题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=&gt;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使用</a:t>
                </a:r>
                <a:r>
                  <a:rPr lang="en-US" altLang="zh-CN" dirty="0" smtClean="0"/>
                  <a:t>Sequence</a:t>
                </a:r>
                <a:r>
                  <a:rPr lang="zh-CN" altLang="en-US" dirty="0" smtClean="0"/>
                  <a:t>模型解决 </a:t>
                </a:r>
                <a:r>
                  <a:rPr lang="en-US" altLang="zh-CN" dirty="0" smtClean="0"/>
                  <a:t>+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beam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search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9" t="10357" r="364" b="10025"/>
          <a:stretch/>
        </p:blipFill>
        <p:spPr>
          <a:xfrm>
            <a:off x="1882795" y="3352800"/>
            <a:ext cx="5368886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9171" y="5638800"/>
            <a:ext cx="515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John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lives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York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92046" y="2900879"/>
            <a:ext cx="545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B-PER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O</a:t>
            </a:r>
            <a:r>
              <a:rPr lang="zh-CN" altLang="en-US" dirty="0" smtClean="0"/>
              <a:t>            </a:t>
            </a:r>
            <a:r>
              <a:rPr lang="en-US" altLang="zh-CN" dirty="0" smtClean="0"/>
              <a:t>O</a:t>
            </a:r>
            <a:r>
              <a:rPr lang="zh-CN" altLang="en-US" dirty="0" smtClean="0"/>
              <a:t>         </a:t>
            </a:r>
            <a:r>
              <a:rPr lang="en-US" altLang="zh-CN" dirty="0" smtClean="0"/>
              <a:t>B-ORG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I-ORG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8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Markov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Hidden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Markov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(HMM)</a:t>
                </a:r>
              </a:p>
              <a:p>
                <a:r>
                  <a:rPr lang="zh-CN" altLang="en-US" dirty="0" smtClean="0"/>
                  <a:t>数据形式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隐含状态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观察到的状态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计算联合概率：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…</m:t>
                    </m:r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zh-CN" altLang="en-US" b="0" i="0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charset="0"/>
                      </a:rPr>
                      <m:t>…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p</m:t>
                    </m:r>
                    <m:r>
                      <a:rPr lang="en-US" altLang="zh-CN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n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n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参数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状态转移矩阵</a:t>
                </a:r>
                <a:r>
                  <a:rPr lang="en-US" altLang="zh-CN" dirty="0" smtClean="0"/>
                  <a:t>: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*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 个数字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输出概率：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p</m:t>
                    </m:r>
                    <m:r>
                      <a:rPr lang="en-US" altLang="zh-CN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n</m:t>
                        </m:r>
                      </m:sub>
                    </m:sSub>
                    <m:r>
                      <a:rPr lang="en-US" altLang="zh-CN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n</m:t>
                        </m:r>
                      </m:sub>
                    </m:sSub>
                    <m:r>
                      <a:rPr lang="en-US" altLang="zh-CN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 * </a:t>
                </a:r>
                <a:r>
                  <a:rPr lang="en-US" altLang="zh-CN" dirty="0" smtClean="0"/>
                  <a:t>|V|</a:t>
                </a:r>
                <a:r>
                  <a:rPr lang="zh-CN" altLang="en-US" dirty="0" smtClean="0"/>
                  <a:t> 个数字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2604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539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Markov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lvl="1"/>
            <a:r>
              <a:rPr lang="zh-CN" altLang="en-US" dirty="0" smtClean="0"/>
              <a:t>状态转移概率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输出概率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FST</a:t>
            </a:r>
            <a:endParaRPr lang="en-US" altLang="zh-CN" dirty="0"/>
          </a:p>
          <a:p>
            <a:pPr lvl="1"/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FST</a:t>
            </a:r>
            <a:r>
              <a:rPr lang="zh-CN" altLang="en-US" dirty="0" smtClean="0"/>
              <a:t>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505200"/>
            <a:ext cx="5481320" cy="22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2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HMM</a:t>
            </a:r>
          </a:p>
          <a:p>
            <a:pPr lvl="1"/>
            <a:r>
              <a:rPr lang="zh-CN" altLang="en-US" dirty="0" smtClean="0"/>
              <a:t>统一用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来表示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514600"/>
            <a:ext cx="7569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假设参数已经知道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</a:t>
            </a:r>
            <a:r>
              <a:rPr lang="zh-CN" altLang="en-US" dirty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you,</a:t>
            </a:r>
            <a:r>
              <a:rPr lang="zh-CN" altLang="en-US" dirty="0" smtClean="0"/>
              <a:t> 如何求得最佳的</a:t>
            </a:r>
            <a:r>
              <a:rPr lang="en-US" altLang="zh-CN" dirty="0" smtClean="0"/>
              <a:t>sequence?</a:t>
            </a:r>
            <a:endParaRPr lang="en-US" altLang="zh-CN" dirty="0"/>
          </a:p>
          <a:p>
            <a:pPr lvl="2"/>
            <a:r>
              <a:rPr lang="en-US" altLang="zh-CN" dirty="0" smtClean="0"/>
              <a:t>Viterbi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为什么不用</a:t>
            </a:r>
            <a:r>
              <a:rPr lang="en-US" altLang="zh-CN" dirty="0" smtClean="0"/>
              <a:t>beam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en-US" altLang="zh-CN" dirty="0" smtClean="0"/>
              <a:t>?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3033713"/>
            <a:ext cx="7569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07680"/>
      </p:ext>
    </p:extLst>
  </p:cSld>
  <p:clrMapOvr>
    <a:masterClrMapping/>
  </p:clrMapOvr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9606</TotalTime>
  <Words>2173</Words>
  <Application>Microsoft Macintosh PowerPoint</Application>
  <PresentationFormat>On-screen Show (4:3)</PresentationFormat>
  <Paragraphs>279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Cambria Math</vt:lpstr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HMM/CRF</vt:lpstr>
      <vt:lpstr>提纲</vt:lpstr>
      <vt:lpstr>POS tagging / 命名实体识别</vt:lpstr>
      <vt:lpstr>POS tagging / 命名实体识别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Hidden Markov Model </vt:lpstr>
      <vt:lpstr>Conditional Random Field</vt:lpstr>
      <vt:lpstr>Conditional Random Field</vt:lpstr>
      <vt:lpstr>Conditional Random Field</vt:lpstr>
      <vt:lpstr>Conditional Random Field</vt:lpstr>
      <vt:lpstr>Conditional Random Field</vt:lpstr>
      <vt:lpstr>Conditional Random Field</vt:lpstr>
      <vt:lpstr>“Seq2Seq+”</vt:lpstr>
      <vt:lpstr>“Seq2Seq+”</vt:lpstr>
      <vt:lpstr>“Seq2Seq+”</vt:lpstr>
      <vt:lpstr>“Seq2Seq+”</vt:lpstr>
      <vt:lpstr>“Seq2Seq+”</vt:lpstr>
      <vt:lpstr>课程总结以及展望</vt:lpstr>
      <vt:lpstr>课程总结以及展望</vt:lpstr>
      <vt:lpstr>课程总结以及展望</vt:lpstr>
      <vt:lpstr>课程总结以及展望</vt:lpstr>
      <vt:lpstr>一些CRF的参考链接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276</cp:revision>
  <dcterms:created xsi:type="dcterms:W3CDTF">2017-07-03T02:57:04Z</dcterms:created>
  <dcterms:modified xsi:type="dcterms:W3CDTF">2017-08-11T07:42:53Z</dcterms:modified>
</cp:coreProperties>
</file>